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7"/>
  </p:notesMasterIdLst>
  <p:handoutMasterIdLst>
    <p:handoutMasterId r:id="rId278"/>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2" r:id="rId211"/>
    <p:sldId id="441" r:id="rId212"/>
    <p:sldId id="445" r:id="rId213"/>
    <p:sldId id="951" r:id="rId214"/>
    <p:sldId id="643" r:id="rId215"/>
    <p:sldId id="676" r:id="rId216"/>
    <p:sldId id="677" r:id="rId217"/>
    <p:sldId id="678" r:id="rId218"/>
    <p:sldId id="688" r:id="rId219"/>
    <p:sldId id="681" r:id="rId220"/>
    <p:sldId id="794" r:id="rId221"/>
    <p:sldId id="644" r:id="rId222"/>
    <p:sldId id="645" r:id="rId223"/>
    <p:sldId id="647" r:id="rId224"/>
    <p:sldId id="657" r:id="rId225"/>
    <p:sldId id="656" r:id="rId226"/>
    <p:sldId id="658" r:id="rId227"/>
    <p:sldId id="659" r:id="rId228"/>
    <p:sldId id="660" r:id="rId229"/>
    <p:sldId id="665" r:id="rId230"/>
    <p:sldId id="666" r:id="rId231"/>
    <p:sldId id="667" r:id="rId232"/>
    <p:sldId id="679" r:id="rId233"/>
    <p:sldId id="803" r:id="rId234"/>
    <p:sldId id="680" r:id="rId235"/>
    <p:sldId id="668" r:id="rId236"/>
    <p:sldId id="669" r:id="rId237"/>
    <p:sldId id="670" r:id="rId238"/>
    <p:sldId id="797" r:id="rId239"/>
    <p:sldId id="798" r:id="rId240"/>
    <p:sldId id="879" r:id="rId241"/>
    <p:sldId id="799" r:id="rId242"/>
    <p:sldId id="800" r:id="rId243"/>
    <p:sldId id="693" r:id="rId244"/>
    <p:sldId id="694" r:id="rId245"/>
    <p:sldId id="805" r:id="rId246"/>
    <p:sldId id="707" r:id="rId247"/>
    <p:sldId id="776" r:id="rId248"/>
    <p:sldId id="775" r:id="rId249"/>
    <p:sldId id="804" r:id="rId250"/>
    <p:sldId id="708" r:id="rId251"/>
    <p:sldId id="711" r:id="rId252"/>
    <p:sldId id="773" r:id="rId253"/>
    <p:sldId id="774" r:id="rId254"/>
    <p:sldId id="606" r:id="rId255"/>
    <p:sldId id="700" r:id="rId256"/>
    <p:sldId id="702" r:id="rId257"/>
    <p:sldId id="701" r:id="rId258"/>
    <p:sldId id="704" r:id="rId259"/>
    <p:sldId id="703" r:id="rId260"/>
    <p:sldId id="952" r:id="rId261"/>
    <p:sldId id="756" r:id="rId262"/>
    <p:sldId id="757" r:id="rId263"/>
    <p:sldId id="758" r:id="rId264"/>
    <p:sldId id="661" r:id="rId265"/>
    <p:sldId id="662" r:id="rId266"/>
    <p:sldId id="663" r:id="rId267"/>
    <p:sldId id="790" r:id="rId268"/>
    <p:sldId id="698" r:id="rId269"/>
    <p:sldId id="699" r:id="rId270"/>
    <p:sldId id="648" r:id="rId271"/>
    <p:sldId id="793" r:id="rId272"/>
    <p:sldId id="778" r:id="rId273"/>
    <p:sldId id="801" r:id="rId274"/>
    <p:sldId id="953" r:id="rId275"/>
    <p:sldId id="954" r:id="rId27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2"/>
            <p14:sldId id="441"/>
            <p14:sldId id="445"/>
          </p14:sldIdLst>
        </p14:section>
        <p14:section name="Part 3: Microservice in Production" id="{4A89BD0D-5792-684C-ABDB-64D34266C5A7}">
          <p14:sldIdLst>
            <p14:sldId id="951"/>
            <p14:sldId id="643"/>
            <p14:sldId id="676"/>
            <p14:sldId id="677"/>
            <p14:sldId id="678"/>
            <p14:sldId id="688"/>
            <p14:sldId id="681"/>
            <p14:sldId id="794"/>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3" autoAdjust="0"/>
    <p:restoredTop sz="85362" autoAdjust="0"/>
  </p:normalViewPr>
  <p:slideViewPr>
    <p:cSldViewPr>
      <p:cViewPr varScale="1">
        <p:scale>
          <a:sx n="88" d="100"/>
          <a:sy n="88" d="100"/>
        </p:scale>
        <p:origin x="2208" y="184"/>
      </p:cViewPr>
      <p:guideLst>
        <p:guide orient="horz" pos="2160"/>
        <p:guide pos="2880"/>
      </p:guideLst>
    </p:cSldViewPr>
  </p:slideViewPr>
  <p:notesTextViewPr>
    <p:cViewPr>
      <p:scale>
        <a:sx n="1" d="1"/>
        <a:sy n="1" d="1"/>
      </p:scale>
      <p:origin x="0" y="-64"/>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handoutMaster" Target="handoutMasters/handout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3.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5.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4.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70.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2.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3.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5389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44782835b9_0_456: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7" name="Google Shape;1747;g44782835b9_0_456:notes"/>
          <p:cNvSpPr txBox="1">
            <a:spLocks noGrp="1"/>
          </p:cNvSpPr>
          <p:nvPr>
            <p:ph type="body" idx="1"/>
          </p:nvPr>
        </p:nvSpPr>
        <p:spPr>
          <a:xfrm>
            <a:off x="665018" y="4679638"/>
            <a:ext cx="6092100" cy="204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Create a cluster (or reuse a cluster from earlier exercises) and connect to it</a:t>
            </a:r>
            <a:endParaRPr sz="1400" b="0" i="0" u="none" strike="noStrike" cap="none">
              <a:solidFill>
                <a:srgbClr val="000000"/>
              </a:solidFill>
              <a:latin typeface="Arial"/>
              <a:ea typeface="Arial"/>
              <a:cs typeface="Arial"/>
              <a:sym typeface="Arial"/>
            </a:endParaRPr>
          </a:p>
          <a:p>
            <a:pPr marL="718101" marR="0" lvl="1" indent="-169518"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Execute the nginx example</a:t>
            </a:r>
            <a:endParaRPr sz="1400" b="0" i="0" u="none" strike="noStrike" cap="none">
              <a:solidFill>
                <a:srgbClr val="000000"/>
              </a:solidFill>
              <a:latin typeface="Arial"/>
              <a:ea typeface="Arial"/>
              <a:cs typeface="Arial"/>
              <a:sym typeface="Arial"/>
            </a:endParaRPr>
          </a:p>
          <a:p>
            <a:pPr marL="718101" marR="0" lvl="1" indent="-239367"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https://github.com/kubernetes/kubernetes/blob/master/examples/simple-nginx.md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52547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5-rs_rc_deploy.md"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6-pod_deploy_service.md" TargetMode="External"/></Relationships>
</file>

<file path=ppt/slides/_rels/slide212.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7-label_usage.md"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hyperlink" Target="https://github.com/techtown-training/microservices-bootcamp/blob/master/exercise/exercise3.1-create_volumes.md" TargetMode="External"/><Relationship Id="rId5" Type="http://schemas.openxmlformats.org/officeDocument/2006/relationships/hyperlink" Target="https://github.com/techtown-training/microservices-bootcamp/blob/master/exercise/exercise3.1-create_pv.md" TargetMode="External"/><Relationship Id="rId4" Type="http://schemas.openxmlformats.org/officeDocument/2006/relationships/hyperlink" Target="https://github.com/techtown-training/microservices-bootcamp/tree/master/exercise/src_code/kubernetes_additional_exercise/ex3.1"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3.2-secrets.md"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2.xml"/><Relationship Id="rId1" Type="http://schemas.openxmlformats.org/officeDocument/2006/relationships/slideLayout" Target="../slideLayouts/slideLayout2.xml"/><Relationship Id="rId5" Type="http://schemas.openxmlformats.org/officeDocument/2006/relationships/hyperlink" Target="https://github.com/techtown-training/microservices-bootcamp/blob/master/exercise/exercise3.3-configmap.md" TargetMode="External"/><Relationship Id="rId4" Type="http://schemas.openxmlformats.org/officeDocument/2006/relationships/hyperlink" Target="https://github.com/techtown-training/microservices-bootcamp/tree/master/exercise/src_code/kubernetes_additional_exercise/ex3.3"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5.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5.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2.5 (RC, RS, Deploy)</a:t>
            </a:r>
            <a:br>
              <a:rPr lang="en-US" dirty="0">
                <a:solidFill>
                  <a:srgbClr val="000000"/>
                </a:solidFill>
              </a:rPr>
            </a:br>
            <a:r>
              <a:rPr lang="en-US" dirty="0">
                <a:solidFill>
                  <a:srgbClr val="000000"/>
                </a:solidFill>
              </a:rPr>
              <a:t>20 minutes</a:t>
            </a:r>
            <a:endParaRPr sz="3600" b="1" i="0" u="none" strike="noStrike" cap="none" dirty="0">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3716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a:spcBef>
                <a:spcPts val="640"/>
              </a:spcBef>
            </a:pPr>
            <a:r>
              <a:rPr lang="en-US" sz="2000" b="0" dirty="0"/>
              <a:t>sudo </a:t>
            </a:r>
            <a:r>
              <a:rPr lang="en-US" sz="2000" b="0" dirty="0" err="1"/>
              <a:t>su</a:t>
            </a:r>
            <a:r>
              <a:rPr lang="en-US" sz="2000" b="0" dirty="0"/>
              <a:t> –</a:t>
            </a:r>
          </a:p>
          <a:p>
            <a:pPr>
              <a:spcBef>
                <a:spcPts val="640"/>
              </a:spcBef>
            </a:pPr>
            <a:r>
              <a:rPr lang="en-US" sz="2000" b="0" dirty="0"/>
              <a:t>You already have the cloned the </a:t>
            </a:r>
            <a:r>
              <a:rPr lang="en-US" sz="2000" b="0" dirty="0" err="1"/>
              <a:t>github</a:t>
            </a:r>
            <a:r>
              <a:rPr lang="en-US" sz="2000" b="0" dirty="0"/>
              <a:t> project [https://</a:t>
            </a:r>
            <a:r>
              <a:rPr lang="en-US" sz="2000" b="0" dirty="0" err="1"/>
              <a:t>github.com</a:t>
            </a:r>
            <a:r>
              <a:rPr lang="en-US" sz="2000" b="0" dirty="0"/>
              <a:t>/</a:t>
            </a:r>
            <a:r>
              <a:rPr lang="en-US" sz="2000" b="0" dirty="0" err="1"/>
              <a:t>techtown</a:t>
            </a:r>
            <a:r>
              <a:rPr lang="en-US" sz="2000" b="0" dirty="0"/>
              <a:t>-training/microservices-</a:t>
            </a:r>
            <a:r>
              <a:rPr lang="en-US" sz="2000" b="0" dirty="0" err="1"/>
              <a:t>bootcamp.git</a:t>
            </a:r>
            <a:r>
              <a:rPr lang="en-US" sz="2000" b="0" dirty="0"/>
              <a:t>]</a:t>
            </a:r>
          </a:p>
          <a:p>
            <a:pPr>
              <a:spcBef>
                <a:spcPts val="640"/>
              </a:spcBef>
            </a:pPr>
            <a:r>
              <a:rPr lang="en-US" sz="2000" b="0" dirty="0"/>
              <a:t>Navigate to ‘exercise/src_code/kubernetes_additional_exercise/ex2.5/’ – for all config files required for this exercise</a:t>
            </a:r>
          </a:p>
          <a:p>
            <a:pPr>
              <a:spcBef>
                <a:spcPts val="640"/>
              </a:spcBef>
            </a:pPr>
            <a:r>
              <a:rPr lang="en-US" sz="2000" b="0" dirty="0">
                <a:hlinkClick r:id="rId3">
                  <a:extLst>
                    <a:ext uri="{A12FA001-AC4F-418D-AE19-62706E023703}">
                      <ahyp:hlinkClr xmlns:ahyp="http://schemas.microsoft.com/office/drawing/2018/hyperlinkcolor" val="tx"/>
                    </a:ext>
                  </a:extLst>
                </a:hlinkClick>
              </a:rPr>
              <a:t>Exercise instruction:- </a:t>
            </a:r>
            <a:endParaRPr lang="en-US" sz="2000" b="0" dirty="0"/>
          </a:p>
          <a:p>
            <a:pPr marL="0" indent="0">
              <a:spcBef>
                <a:spcPts val="640"/>
              </a:spcBef>
              <a:buNone/>
            </a:pPr>
            <a:r>
              <a:rPr lang="en-US" sz="2200" b="0" dirty="0">
                <a:hlinkClick r:id="rId4"/>
              </a:rPr>
              <a:t>https://github.com/techtown-training/microservices-bootcamp/blob/master/exercise/exercise2.5-rs_rc_deploy.md</a:t>
            </a:r>
            <a:endParaRPr lang="en-US" sz="2200" b="0" dirty="0"/>
          </a:p>
          <a:p>
            <a:pPr marL="0" lvl="0" indent="0">
              <a:spcBef>
                <a:spcPts val="640"/>
              </a:spcBef>
              <a:buNone/>
            </a:pPr>
            <a:endParaRPr lang="en-US" sz="2200" b="0" dirty="0"/>
          </a:p>
          <a:p>
            <a:pPr marL="0" lvl="0" indent="0">
              <a:spcBef>
                <a:spcPts val="640"/>
              </a:spcBef>
              <a:buNone/>
            </a:pPr>
            <a:endParaRPr sz="2200" b="0" dirty="0"/>
          </a:p>
        </p:txBody>
      </p:sp>
      <p:sp>
        <p:nvSpPr>
          <p:cNvPr id="1656" name="Google Shape;1656;p235"/>
          <p:cNvSpPr txBox="1"/>
          <p:nvPr/>
        </p:nvSpPr>
        <p:spPr>
          <a:xfrm>
            <a:off x="1096070" y="6400800"/>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Ref:- https://</a:t>
            </a:r>
            <a:r>
              <a:rPr lang="en-US" sz="900" dirty="0" err="1"/>
              <a:t>www.mirantis.com</a:t>
            </a:r>
            <a:r>
              <a:rPr lang="en-US" sz="900" dirty="0"/>
              <a:t>/blog/kubernetes-replication-controller-replica-set-and-deployments-understanding-replication-options/</a:t>
            </a:r>
            <a:endParaRPr sz="900" dirty="0"/>
          </a:p>
        </p:txBody>
      </p:sp>
    </p:spTree>
    <p:extLst>
      <p:ext uri="{BB962C8B-B14F-4D97-AF65-F5344CB8AC3E}">
        <p14:creationId xmlns:p14="http://schemas.microsoft.com/office/powerpoint/2010/main" val="11019307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44"/>
          <p:cNvSpPr txBox="1">
            <a:spLocks noGrp="1"/>
          </p:cNvSpPr>
          <p:nvPr>
            <p:ph type="title"/>
          </p:nvPr>
        </p:nvSpPr>
        <p:spPr>
          <a:xfrm>
            <a:off x="552450" y="212700"/>
            <a:ext cx="7886700" cy="1158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2.6 (Pods, Deploy, Services)</a:t>
            </a:r>
            <a:br>
              <a:rPr lang="en-US" dirty="0">
                <a:solidFill>
                  <a:srgbClr val="000000"/>
                </a:solidFill>
              </a:rPr>
            </a:br>
            <a:r>
              <a:rPr lang="en-US" dirty="0">
                <a:solidFill>
                  <a:srgbClr val="000000"/>
                </a:solidFill>
              </a:rPr>
              <a:t>15 minutes</a:t>
            </a:r>
            <a:endParaRPr sz="3600" b="1" i="0" u="none" strike="noStrike" cap="none" dirty="0">
              <a:solidFill>
                <a:srgbClr val="000000"/>
              </a:solidFill>
              <a:latin typeface="Calibri"/>
              <a:ea typeface="Calibri"/>
              <a:cs typeface="Calibri"/>
              <a:sym typeface="Calibri"/>
            </a:endParaRPr>
          </a:p>
        </p:txBody>
      </p:sp>
      <p:sp>
        <p:nvSpPr>
          <p:cNvPr id="1720" name="Google Shape;1720;p244"/>
          <p:cNvSpPr txBox="1"/>
          <p:nvPr/>
        </p:nvSpPr>
        <p:spPr>
          <a:xfrm>
            <a:off x="249900" y="1494000"/>
            <a:ext cx="8523600" cy="45258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dirty="0">
                <a:solidFill>
                  <a:schemeClr val="dk1"/>
                </a:solidFill>
                <a:latin typeface="Calibri"/>
                <a:ea typeface="Calibri"/>
                <a:cs typeface="Calibri"/>
                <a:sym typeface="Calibri"/>
              </a:rPr>
              <a:t>We already have the git repo cloned in our machines.</a:t>
            </a:r>
          </a:p>
          <a:p>
            <a:pPr marL="0" marR="0" lvl="0" indent="0" algn="l" rtl="0">
              <a:lnSpc>
                <a:spcPct val="100000"/>
              </a:lnSpc>
              <a:spcBef>
                <a:spcPts val="0"/>
              </a:spcBef>
              <a:spcAft>
                <a:spcPts val="0"/>
              </a:spcAft>
              <a:buNone/>
            </a:pPr>
            <a:endParaRPr lang="en-US" sz="2200" dirty="0">
              <a:solidFill>
                <a:schemeClr val="dk1"/>
              </a:solidFill>
              <a:latin typeface="Calibri"/>
              <a:cs typeface="Calibri"/>
              <a:sym typeface="Calibri"/>
            </a:endParaRPr>
          </a:p>
          <a:p>
            <a:pPr>
              <a:spcBef>
                <a:spcPts val="640"/>
              </a:spcBef>
            </a:pPr>
            <a:r>
              <a:rPr lang="en-US" sz="2200" dirty="0">
                <a:solidFill>
                  <a:schemeClr val="dk1"/>
                </a:solidFill>
                <a:latin typeface="Calibri"/>
                <a:cs typeface="Calibri"/>
              </a:rPr>
              <a:t>Navigate to ‘exercise/</a:t>
            </a:r>
            <a:r>
              <a:rPr lang="en-US" sz="2200" dirty="0" err="1">
                <a:solidFill>
                  <a:schemeClr val="dk1"/>
                </a:solidFill>
                <a:latin typeface="Calibri"/>
                <a:cs typeface="Calibri"/>
              </a:rPr>
              <a:t>src_code</a:t>
            </a:r>
            <a:r>
              <a:rPr lang="en-US" sz="2200" dirty="0">
                <a:solidFill>
                  <a:schemeClr val="dk1"/>
                </a:solidFill>
                <a:latin typeface="Calibri"/>
                <a:cs typeface="Calibri"/>
              </a:rPr>
              <a:t>/</a:t>
            </a:r>
            <a:r>
              <a:rPr lang="en-US" sz="2200" dirty="0" err="1">
                <a:solidFill>
                  <a:schemeClr val="dk1"/>
                </a:solidFill>
                <a:latin typeface="Calibri"/>
                <a:cs typeface="Calibri"/>
              </a:rPr>
              <a:t>kubernetes_additional_exercise</a:t>
            </a:r>
            <a:r>
              <a:rPr lang="en-US" sz="2200" dirty="0">
                <a:solidFill>
                  <a:schemeClr val="dk1"/>
                </a:solidFill>
                <a:latin typeface="Calibri"/>
                <a:cs typeface="Calibri"/>
              </a:rPr>
              <a:t>/ex2.6/’ – for all config files required for this exercise</a:t>
            </a:r>
          </a:p>
          <a:p>
            <a:pPr>
              <a:spcBef>
                <a:spcPts val="640"/>
              </a:spcBef>
            </a:pPr>
            <a:r>
              <a:rPr lang="en-US" sz="2200" dirty="0">
                <a:solidFill>
                  <a:schemeClr val="dk1"/>
                </a:solidFill>
                <a:latin typeface="Calibri"/>
                <a:cs typeface="Calibri"/>
                <a:hlinkClick r:id="rId3">
                  <a:extLst>
                    <a:ext uri="{A12FA001-AC4F-418D-AE19-62706E023703}">
                      <ahyp:hlinkClr xmlns:ahyp="http://schemas.microsoft.com/office/drawing/2018/hyperlinkcolor" val="tx"/>
                    </a:ext>
                  </a:extLst>
                </a:hlinkClick>
              </a:rPr>
              <a:t>Exercise instruction:- </a:t>
            </a:r>
            <a:endParaRPr lang="en-US" sz="2200" dirty="0">
              <a:solidFill>
                <a:schemeClr val="dk1"/>
              </a:solidFill>
              <a:latin typeface="Calibri"/>
              <a:cs typeface="Calibri"/>
            </a:endParaRPr>
          </a:p>
          <a:p>
            <a:pPr marL="0" indent="0">
              <a:spcBef>
                <a:spcPts val="640"/>
              </a:spcBef>
              <a:buNone/>
            </a:pPr>
            <a:r>
              <a:rPr lang="en-US" sz="2200" dirty="0">
                <a:solidFill>
                  <a:schemeClr val="dk1"/>
                </a:solidFill>
                <a:latin typeface="Calibri"/>
                <a:cs typeface="Calibri"/>
                <a:hlinkClick r:id="rId4"/>
              </a:rPr>
              <a:t>https://github.com/techtown-training/microservices-bootcamp/blob/master/exercise/exercise2.6-pod_deploy_service.md</a:t>
            </a:r>
            <a:endParaRPr lang="en-US" sz="2200" dirty="0">
              <a:solidFill>
                <a:schemeClr val="dk1"/>
              </a:solidFill>
              <a:latin typeface="Calibri"/>
              <a:cs typeface="Calibri"/>
            </a:endParaRPr>
          </a:p>
          <a:p>
            <a:pPr marL="0" indent="0">
              <a:spcBef>
                <a:spcPts val="640"/>
              </a:spcBef>
              <a:buNone/>
            </a:pPr>
            <a:endParaRPr sz="2200" dirty="0">
              <a:solidFill>
                <a:schemeClr val="dk1"/>
              </a:solidFill>
              <a:latin typeface="Calibri"/>
              <a:ea typeface="Calibri"/>
              <a:cs typeface="Calibri"/>
              <a:sym typeface="Calibri"/>
            </a:endParaRPr>
          </a:p>
        </p:txBody>
      </p:sp>
      <p:sp>
        <p:nvSpPr>
          <p:cNvPr id="1721" name="Google Shape;1721;p244"/>
          <p:cNvSpPr txBox="1"/>
          <p:nvPr/>
        </p:nvSpPr>
        <p:spPr>
          <a:xfrm>
            <a:off x="1295400" y="6400800"/>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1199210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248"/>
          <p:cNvSpPr txBox="1">
            <a:spLocks noGrp="1"/>
          </p:cNvSpPr>
          <p:nvPr>
            <p:ph type="title"/>
          </p:nvPr>
        </p:nvSpPr>
        <p:spPr>
          <a:xfrm>
            <a:off x="628650" y="549300"/>
            <a:ext cx="7886700" cy="7461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E36C09"/>
              </a:buClr>
              <a:buSzPts val="3600"/>
              <a:buFont typeface="Calibri"/>
              <a:buNone/>
            </a:pPr>
            <a:r>
              <a:rPr lang="en-US" dirty="0">
                <a:solidFill>
                  <a:srgbClr val="000000"/>
                </a:solidFill>
              </a:rPr>
              <a:t>Exercise – 2.7 (</a:t>
            </a:r>
            <a:r>
              <a:rPr lang="en-US" dirty="0">
                <a:solidFill>
                  <a:schemeClr val="dk1"/>
                </a:solidFill>
              </a:rPr>
              <a:t>Kubernetes Labels )</a:t>
            </a:r>
            <a:br>
              <a:rPr lang="en-US" dirty="0">
                <a:solidFill>
                  <a:schemeClr val="dk1"/>
                </a:solidFill>
              </a:rPr>
            </a:br>
            <a:r>
              <a:rPr lang="en-US" dirty="0">
                <a:solidFill>
                  <a:schemeClr val="dk1"/>
                </a:solidFill>
              </a:rPr>
              <a:t>15 minutes</a:t>
            </a:r>
            <a:br>
              <a:rPr lang="en-US" sz="3600" b="1" i="0" u="none" strike="noStrike" cap="none" dirty="0">
                <a:solidFill>
                  <a:srgbClr val="E36C09"/>
                </a:solidFill>
                <a:latin typeface="Calibri"/>
                <a:ea typeface="Calibri"/>
                <a:cs typeface="Calibri"/>
                <a:sym typeface="Calibri"/>
              </a:rPr>
            </a:br>
            <a:endParaRPr sz="3600" b="1" i="0" u="none" strike="noStrike" cap="none" dirty="0">
              <a:solidFill>
                <a:schemeClr val="accent3"/>
              </a:solidFill>
              <a:latin typeface="Calibri"/>
              <a:ea typeface="Calibri"/>
              <a:cs typeface="Calibri"/>
              <a:sym typeface="Calibri"/>
            </a:endParaRPr>
          </a:p>
        </p:txBody>
      </p:sp>
      <p:sp>
        <p:nvSpPr>
          <p:cNvPr id="1750" name="Google Shape;1750;p248"/>
          <p:cNvSpPr txBox="1">
            <a:spLocks noGrp="1"/>
          </p:cNvSpPr>
          <p:nvPr>
            <p:ph type="body" idx="1"/>
          </p:nvPr>
        </p:nvSpPr>
        <p:spPr>
          <a:xfrm>
            <a:off x="628650" y="1371600"/>
            <a:ext cx="7886700" cy="4114800"/>
          </a:xfrm>
          <a:prstGeom prst="rect">
            <a:avLst/>
          </a:prstGeom>
          <a:noFill/>
          <a:ln>
            <a:noFill/>
          </a:ln>
        </p:spPr>
        <p:txBody>
          <a:bodyPr spcFirstLastPara="1" wrap="square" lIns="91425" tIns="45700" rIns="91425" bIns="45700" anchor="t" anchorCtr="0">
            <a:noAutofit/>
          </a:bodyPr>
          <a:lstStyle/>
          <a:p>
            <a:pPr marL="431800" marR="0" lvl="0" indent="-342900" algn="l" rtl="0">
              <a:lnSpc>
                <a:spcPct val="90000"/>
              </a:lnSpc>
              <a:spcBef>
                <a:spcPts val="360"/>
              </a:spcBef>
              <a:spcAft>
                <a:spcPts val="0"/>
              </a:spcAft>
              <a:buClr>
                <a:srgbClr val="000000"/>
              </a:buClr>
              <a:buSzPts val="2200"/>
              <a:buFont typeface="Arial" panose="020B0604020202020204" pitchFamily="34" charset="0"/>
              <a:buChar char="•"/>
            </a:pPr>
            <a:r>
              <a:rPr lang="en-US" sz="2200" b="0" dirty="0"/>
              <a:t>Create a series of pods with different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Query the pods based on various labels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Delete pods based on certain selectors</a:t>
            </a:r>
            <a:endParaRPr sz="2200" b="0" dirty="0"/>
          </a:p>
          <a:p>
            <a:pPr marL="0" indent="0">
              <a:spcBef>
                <a:spcPts val="360"/>
              </a:spcBef>
              <a:buSzPts val="2880"/>
              <a:buNone/>
            </a:pPr>
            <a:endParaRPr dirty="0"/>
          </a:p>
          <a:p>
            <a:pPr marL="0" lvl="0" indent="0">
              <a:lnSpc>
                <a:spcPct val="100000"/>
              </a:lnSpc>
              <a:spcBef>
                <a:spcPts val="0"/>
              </a:spcBef>
              <a:buNone/>
            </a:pPr>
            <a:r>
              <a:rPr lang="en-US" sz="2000" b="0" dirty="0">
                <a:solidFill>
                  <a:schemeClr val="dk1"/>
                </a:solidFill>
                <a:ea typeface="Calibri"/>
                <a:cs typeface="Calibri"/>
                <a:sym typeface="Calibri"/>
              </a:rPr>
              <a:t>We already have the git repo cloned in our machines.</a:t>
            </a:r>
          </a:p>
          <a:p>
            <a:pPr marL="0" lvl="0" indent="0">
              <a:lnSpc>
                <a:spcPct val="100000"/>
              </a:lnSpc>
              <a:spcBef>
                <a:spcPts val="0"/>
              </a:spcBef>
              <a:buNone/>
            </a:pPr>
            <a:endParaRPr lang="en-US" sz="2000" b="0" dirty="0">
              <a:solidFill>
                <a:schemeClr val="dk1"/>
              </a:solidFill>
              <a:cs typeface="Calibri"/>
              <a:sym typeface="Calibri"/>
            </a:endParaRPr>
          </a:p>
          <a:p>
            <a:pPr>
              <a:spcBef>
                <a:spcPts val="640"/>
              </a:spcBef>
            </a:pPr>
            <a:r>
              <a:rPr lang="en-US" sz="2000" b="0" dirty="0">
                <a:solidFill>
                  <a:schemeClr val="dk1"/>
                </a:solidFill>
                <a:cs typeface="Calibri"/>
              </a:rPr>
              <a:t>Navigate to ‘exercise/</a:t>
            </a:r>
            <a:r>
              <a:rPr lang="en-US" sz="2000" b="0" dirty="0" err="1">
                <a:solidFill>
                  <a:schemeClr val="dk1"/>
                </a:solidFill>
                <a:cs typeface="Calibri"/>
              </a:rPr>
              <a:t>src_code</a:t>
            </a:r>
            <a:r>
              <a:rPr lang="en-US" sz="2000" b="0" dirty="0">
                <a:solidFill>
                  <a:schemeClr val="dk1"/>
                </a:solidFill>
                <a:cs typeface="Calibri"/>
              </a:rPr>
              <a:t>/</a:t>
            </a:r>
            <a:r>
              <a:rPr lang="en-US" sz="2000" b="0" dirty="0" err="1">
                <a:solidFill>
                  <a:schemeClr val="dk1"/>
                </a:solidFill>
                <a:cs typeface="Calibri"/>
              </a:rPr>
              <a:t>kubernetes_additional_exercise</a:t>
            </a:r>
            <a:r>
              <a:rPr lang="en-US" sz="2000" b="0" dirty="0">
                <a:solidFill>
                  <a:schemeClr val="dk1"/>
                </a:solidFill>
                <a:cs typeface="Calibri"/>
              </a:rPr>
              <a:t>/ex2.7/’ – for all config files required for this exercise</a:t>
            </a:r>
          </a:p>
          <a:p>
            <a:pPr>
              <a:spcBef>
                <a:spcPts val="640"/>
              </a:spcBef>
            </a:pPr>
            <a:r>
              <a:rPr lang="en-US" sz="2000" b="0" dirty="0">
                <a:solidFill>
                  <a:schemeClr val="dk1"/>
                </a:solidFill>
                <a:cs typeface="Calibri"/>
                <a:hlinkClick r:id="rId3">
                  <a:extLst>
                    <a:ext uri="{A12FA001-AC4F-418D-AE19-62706E023703}">
                      <ahyp:hlinkClr xmlns:ahyp="http://schemas.microsoft.com/office/drawing/2018/hyperlinkcolor" val="tx"/>
                    </a:ext>
                  </a:extLst>
                </a:hlinkClick>
              </a:rPr>
              <a:t>Exercise instruction:- </a:t>
            </a:r>
            <a:endParaRPr lang="en-US" sz="2000" b="0" dirty="0">
              <a:solidFill>
                <a:schemeClr val="dk1"/>
              </a:solidFill>
              <a:cs typeface="Calibri"/>
            </a:endParaRPr>
          </a:p>
          <a:p>
            <a:pPr marL="0" indent="0">
              <a:spcBef>
                <a:spcPts val="640"/>
              </a:spcBef>
              <a:buNone/>
            </a:pPr>
            <a:r>
              <a:rPr lang="en-US" sz="2000" b="0" dirty="0">
                <a:solidFill>
                  <a:schemeClr val="dk1"/>
                </a:solidFill>
                <a:cs typeface="Calibri"/>
                <a:hlinkClick r:id="rId4"/>
              </a:rPr>
              <a:t>https://github.com/techtown-training/microservices-bootcamp/blob/master/exercise/exercise2.7-label_usage.md</a:t>
            </a:r>
            <a:endParaRPr lang="en-US" sz="2000" b="0" dirty="0">
              <a:solidFill>
                <a:schemeClr val="dk1"/>
              </a:solidFill>
              <a:cs typeface="Calibri"/>
            </a:endParaRPr>
          </a:p>
          <a:p>
            <a:pPr marL="0" indent="0">
              <a:spcBef>
                <a:spcPts val="640"/>
              </a:spcBef>
              <a:buNone/>
            </a:pPr>
            <a:endParaRPr sz="3200" b="1" i="0" u="none" strike="noStrike" cap="none" dirty="0">
              <a:solidFill>
                <a:schemeClr val="dk1"/>
              </a:solidFill>
              <a:latin typeface="Calibri"/>
              <a:ea typeface="Calibri"/>
              <a:cs typeface="Calibri"/>
              <a:sym typeface="Calibri"/>
            </a:endParaRPr>
          </a:p>
        </p:txBody>
      </p:sp>
      <p:sp>
        <p:nvSpPr>
          <p:cNvPr id="1751" name="Google Shape;1751;p248"/>
          <p:cNvSpPr txBox="1"/>
          <p:nvPr/>
        </p:nvSpPr>
        <p:spPr>
          <a:xfrm>
            <a:off x="261350" y="5849975"/>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335926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3.1 </a:t>
            </a:r>
            <a:r>
              <a:rPr lang="en-US" dirty="0" err="1"/>
              <a:t>Wordpress</a:t>
            </a:r>
            <a:r>
              <a:rPr lang="en-US" dirty="0"/>
              <a:t> on Kubernetes</a:t>
            </a:r>
          </a:p>
        </p:txBody>
      </p:sp>
      <p:sp>
        <p:nvSpPr>
          <p:cNvPr id="3" name="Content Placeholder 2"/>
          <p:cNvSpPr>
            <a:spLocks noGrp="1"/>
          </p:cNvSpPr>
          <p:nvPr>
            <p:ph idx="1"/>
          </p:nvPr>
        </p:nvSpPr>
        <p:spPr>
          <a:xfrm>
            <a:off x="628650" y="1524001"/>
            <a:ext cx="7077076" cy="1676399"/>
          </a:xfrm>
        </p:spPr>
        <p:txBody>
          <a:bodyPr>
            <a:normAutofit/>
          </a:bodyPr>
          <a:lstStyle/>
          <a:p>
            <a:pPr marL="0" indent="0">
              <a:buNone/>
            </a:pPr>
            <a:endParaRPr lang="en-US" sz="2400" dirty="0"/>
          </a:p>
          <a:p>
            <a:pPr marL="514350" indent="-514350">
              <a:buFont typeface="+mj-lt"/>
              <a:buAutoNum type="arabicPeriod"/>
            </a:pPr>
            <a:r>
              <a:rPr lang="en-US" sz="2400" dirty="0"/>
              <a:t>Create persistent volume</a:t>
            </a:r>
          </a:p>
          <a:p>
            <a:pPr marL="514350" indent="-514350">
              <a:buFont typeface="+mj-lt"/>
              <a:buAutoNum type="arabicPeriod"/>
            </a:pPr>
            <a:r>
              <a:rPr lang="en-US" sz="2400" dirty="0"/>
              <a:t>Create secret for MySQL password</a:t>
            </a:r>
          </a:p>
          <a:p>
            <a:pPr marL="514350" indent="-514350">
              <a:buFont typeface="+mj-lt"/>
              <a:buAutoNum type="arabicPeriod"/>
            </a:pPr>
            <a:r>
              <a:rPr lang="en-US" sz="2400" dirty="0"/>
              <a:t>Launch </a:t>
            </a:r>
            <a:r>
              <a:rPr lang="en-US" sz="2400" dirty="0" err="1"/>
              <a:t>Wordpress</a:t>
            </a:r>
            <a:endParaRPr lang="en-US" sz="2400" dirty="0"/>
          </a:p>
          <a:p>
            <a:pPr marL="514350" indent="-514350">
              <a:buFont typeface="+mj-lt"/>
              <a:buAutoNum type="arabicPeriod"/>
            </a:pPr>
            <a:endParaRPr lang="en-US" sz="2400" dirty="0"/>
          </a:p>
        </p:txBody>
      </p:sp>
      <p:grpSp>
        <p:nvGrpSpPr>
          <p:cNvPr id="4" name="Shape 397"/>
          <p:cNvGrpSpPr/>
          <p:nvPr/>
        </p:nvGrpSpPr>
        <p:grpSpPr>
          <a:xfrm>
            <a:off x="914400" y="790903"/>
            <a:ext cx="6791326" cy="1190296"/>
            <a:chOff x="1219200" y="3000703"/>
            <a:chExt cx="4765842" cy="1190296"/>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2556042" y="3162299"/>
              <a:ext cx="3429000" cy="10287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30 minutes</a:t>
              </a:r>
            </a:p>
          </p:txBody>
        </p:sp>
        <p:cxnSp>
          <p:nvCxnSpPr>
            <p:cNvPr id="7" name="Shape 400"/>
            <p:cNvCxnSpPr/>
            <p:nvPr/>
          </p:nvCxnSpPr>
          <p:spPr>
            <a:xfrm>
              <a:off x="2739189"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739189" y="39624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1" name="Rectangle 10">
            <a:extLst>
              <a:ext uri="{FF2B5EF4-FFF2-40B4-BE49-F238E27FC236}">
                <a16:creationId xmlns:a16="http://schemas.microsoft.com/office/drawing/2014/main" id="{6A31E264-EEC1-BD4E-890D-C72E917CD41A}"/>
              </a:ext>
            </a:extLst>
          </p:cNvPr>
          <p:cNvSpPr/>
          <p:nvPr/>
        </p:nvSpPr>
        <p:spPr>
          <a:xfrm>
            <a:off x="285750" y="3177209"/>
            <a:ext cx="8572500" cy="3693319"/>
          </a:xfrm>
          <a:prstGeom prst="rect">
            <a:avLst/>
          </a:prstGeom>
        </p:spPr>
        <p:txBody>
          <a:bodyPr wrap="square">
            <a:spAutoFit/>
          </a:bodyPr>
          <a:lstStyle/>
          <a:p>
            <a:r>
              <a:rPr lang="en-US" dirty="0"/>
              <a:t>Source code:</a:t>
            </a:r>
          </a:p>
          <a:p>
            <a:r>
              <a:rPr lang="en-US" dirty="0">
                <a:hlinkClick r:id="rId4"/>
              </a:rPr>
              <a:t>https://github.com/techtown-training/microservices-bootcamp/tree/master/exercise/src_code/kubernetes_additional_exercise/ex3.1</a:t>
            </a:r>
            <a:endParaRPr lang="en-US" dirty="0"/>
          </a:p>
          <a:p>
            <a:endParaRPr lang="en-US" dirty="0"/>
          </a:p>
          <a:p>
            <a:r>
              <a:rPr lang="en-US" dirty="0"/>
              <a:t>Step by step instruction</a:t>
            </a:r>
          </a:p>
          <a:p>
            <a:r>
              <a:rPr lang="en-US" dirty="0">
                <a:hlinkClick r:id="rId5"/>
              </a:rPr>
              <a:t>https://github.com/techtown-training/microservices-bootcamp/blob/master/exercise/exercise3.1-create_pv.md</a:t>
            </a:r>
            <a:endParaRPr lang="en-US" dirty="0"/>
          </a:p>
          <a:p>
            <a:endParaRPr lang="en-US" dirty="0">
              <a:hlinkClick r:id="rId6"/>
            </a:endParaRPr>
          </a:p>
          <a:p>
            <a:r>
              <a:rPr lang="en-US" dirty="0">
                <a:hlinkClick r:id="rId6"/>
              </a:rPr>
              <a:t>https://github.com/techtown-training/microservices-bootcamp/blob/master/exercise/exercise3.1-create_volumes.md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1086086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endParaRPr lang="en-US" dirty="0"/>
          </a:p>
          <a:p>
            <a:pPr marL="0" indent="0">
              <a:spcAft>
                <a:spcPts val="0"/>
              </a:spcAft>
              <a:buNone/>
            </a:pPr>
            <a:r>
              <a:rPr lang="en-US" sz="2400" dirty="0">
                <a:hlinkClick r:id="rId4"/>
              </a:rPr>
              <a:t>https://github.com/techtown-training/microservices-bootcamp/blob/master/exercise/exercise3.2-secrets.md</a:t>
            </a:r>
            <a:endParaRPr lang="en-US" sz="2400" dirty="0"/>
          </a:p>
          <a:p>
            <a:pPr marL="0" indent="0">
              <a:spcAft>
                <a:spcPts val="0"/>
              </a:spcAft>
              <a:buNone/>
            </a:pPr>
            <a:endParaRPr lang="en-US" dirty="0"/>
          </a:p>
        </p:txBody>
      </p:sp>
    </p:spTree>
    <p:extLst>
      <p:ext uri="{BB962C8B-B14F-4D97-AF65-F5344CB8AC3E}">
        <p14:creationId xmlns:p14="http://schemas.microsoft.com/office/powerpoint/2010/main" val="151392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3.3 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2043465"/>
            <a:ext cx="7581901" cy="1887436"/>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p:txBody>
      </p:sp>
      <p:sp>
        <p:nvSpPr>
          <p:cNvPr id="11" name="Rectangle 10">
            <a:extLst>
              <a:ext uri="{FF2B5EF4-FFF2-40B4-BE49-F238E27FC236}">
                <a16:creationId xmlns:a16="http://schemas.microsoft.com/office/drawing/2014/main" id="{6D265269-C019-5D46-8746-4933DEC8D5F5}"/>
              </a:ext>
            </a:extLst>
          </p:cNvPr>
          <p:cNvSpPr/>
          <p:nvPr/>
        </p:nvSpPr>
        <p:spPr>
          <a:xfrm>
            <a:off x="314325" y="4021038"/>
            <a:ext cx="8439150" cy="2308324"/>
          </a:xfrm>
          <a:prstGeom prst="rect">
            <a:avLst/>
          </a:prstGeom>
        </p:spPr>
        <p:txBody>
          <a:bodyPr wrap="square">
            <a:spAutoFit/>
          </a:bodyPr>
          <a:lstStyle/>
          <a:p>
            <a:r>
              <a:rPr lang="en-US" dirty="0"/>
              <a:t>Source code:</a:t>
            </a:r>
          </a:p>
          <a:p>
            <a:r>
              <a:rPr lang="en-US" dirty="0">
                <a:hlinkClick r:id="rId4"/>
              </a:rPr>
              <a:t>https://github.com/techtown-training/microservices-bootcamp/tree/master/exercise/src_code/kubernetes_additional_exercise/ex3.3</a:t>
            </a:r>
            <a:endParaRPr lang="en-US" dirty="0"/>
          </a:p>
          <a:p>
            <a:endParaRPr lang="en-US" dirty="0"/>
          </a:p>
          <a:p>
            <a:r>
              <a:rPr lang="en-US" dirty="0"/>
              <a:t>Step by step instruction:</a:t>
            </a:r>
          </a:p>
          <a:p>
            <a:r>
              <a:rPr lang="en-US" dirty="0">
                <a:hlinkClick r:id="rId5"/>
              </a:rPr>
              <a:t>https://github.com/techtown-training/microservices-bootcamp/blob/master/exercise/exercise3.3-configmap.md</a:t>
            </a:r>
            <a:endParaRPr lang="en-US" dirty="0"/>
          </a:p>
          <a:p>
            <a:endParaRPr lang="en-US" dirty="0"/>
          </a:p>
        </p:txBody>
      </p:sp>
    </p:spTree>
    <p:extLst>
      <p:ext uri="{BB962C8B-B14F-4D97-AF65-F5344CB8AC3E}">
        <p14:creationId xmlns:p14="http://schemas.microsoft.com/office/powerpoint/2010/main" val="9863041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35872</TotalTime>
  <Words>19314</Words>
  <Application>Microsoft Macintosh PowerPoint</Application>
  <PresentationFormat>On-screen Show (4:3)</PresentationFormat>
  <Paragraphs>2511</Paragraphs>
  <Slides>275</Slides>
  <Notes>275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275</vt:i4>
      </vt:variant>
    </vt:vector>
  </HeadingPairs>
  <TitlesOfParts>
    <vt:vector size="293"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Roboto</vt:lpstr>
      <vt:lpstr>Roboto Mono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Exercise – 2.5 (RC, RS, Deploy) 20 minutes</vt:lpstr>
      <vt:lpstr>Exercise – 2.6 (Pods, Deploy, Services) 15 minutes</vt:lpstr>
      <vt:lpstr>Exercise – 2.7 (Kubernetes Labels ) 15 minutes </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Exercise 3.1 Wordpress on Kubernetes</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Exercise 3.3 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1231</cp:revision>
  <cp:lastPrinted>2017-12-04T19:27:05Z</cp:lastPrinted>
  <dcterms:created xsi:type="dcterms:W3CDTF">2012-07-24T18:59:53Z</dcterms:created>
  <dcterms:modified xsi:type="dcterms:W3CDTF">2019-01-04T19:19:32Z</dcterms:modified>
</cp:coreProperties>
</file>